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0995" autoAdjust="0"/>
  </p:normalViewPr>
  <p:slideViewPr>
    <p:cSldViewPr showGuides="1">
      <p:cViewPr varScale="1">
        <p:scale>
          <a:sx n="91" d="100"/>
          <a:sy n="91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90E980-1BC9-4EC9-8F55-28FFCD5E08FF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70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0EDC9D-9FE6-47F3-9908-83837AF9DFAA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707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01544F-08AA-45A4-B18B-63486DCED03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6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E85908-07D7-46D3-97F5-BC889AA4874E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8915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BF7CC1-F6C3-4F62-A3E4-654F9B06E686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8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9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6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83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ABE401-B11C-4993-B74C-E6F1AF5EB4A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8301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9A7CC-F65B-4A8D-9E85-E60FC3282CD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1BDEB66-4FC2-440C-A4D5-29A4A4046762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9120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BBC2F0-BF19-42FA-9D89-8D6BA1999371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9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14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95343FC-94F2-401A-8C8E-AC38AD41D30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9325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2EF59C-B316-4298-8426-30CE793B8CB9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9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32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7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IRA </a:t>
            </a:r>
            <a:r>
              <a:rPr lang="en-US" altLang="en-US" dirty="0" err="1">
                <a:cs typeface="Arial" panose="020B0604020202020204" pitchFamily="34" charset="0"/>
              </a:rPr>
              <a:t>Wkt</a:t>
            </a:r>
            <a:r>
              <a:rPr lang="en-US" altLang="en-US" dirty="0">
                <a:cs typeface="Arial" panose="020B0604020202020204" pitchFamily="34" charset="0"/>
              </a:rPr>
              <a:t> is used to calculate the deductible &amp; non-deductible portions of client’s IRA contributions</a:t>
            </a:r>
          </a:p>
          <a:p>
            <a:pPr marL="273050" lvl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calculates most of this Worksheet from income data already entered.  Just enter IRA contribution on Line 10</a:t>
            </a:r>
          </a:p>
        </p:txBody>
      </p:sp>
      <p:sp>
        <p:nvSpPr>
          <p:cNvPr id="6953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3271B76-7DAF-413E-85DA-60F275522AC3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9530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C94217-A2BA-4B6A-89AB-92360E632D4A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5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calculates deductible portion of IRA contributions &amp; transfers to 1040 Line 32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transfers Nondeductible Contributions to Form 8606.  This keeps a record of amounts that will not be taxed again when IRA distribution is taken</a:t>
            </a:r>
          </a:p>
        </p:txBody>
      </p:sp>
      <p:sp>
        <p:nvSpPr>
          <p:cNvPr id="69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DB66FA-2CFF-4BA1-B8A0-E14D6821157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973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B223AF-DF88-4EB0-B1C6-6A3FEBBA719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2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calculates deductible portion of IRA contributions &amp; transfers to 1040 Line 32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transfers Nondeductible Contributions to Form 8606.  This keeps a record of amounts that will not be taxed again when IRA distribution is taken</a:t>
            </a:r>
          </a:p>
        </p:txBody>
      </p:sp>
      <p:sp>
        <p:nvSpPr>
          <p:cNvPr id="69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DB66FA-2CFF-4BA1-B8A0-E14D6821157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973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B223AF-DF88-4EB0-B1C6-6A3FEBBA719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4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993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D8C324-48A2-49FD-B1F6-CE586F88CB5A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993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759C0D-8866-4E9E-9A8B-0B3ECED9A58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09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993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D8C324-48A2-49FD-B1F6-CE586F88CB5A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993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759C0D-8866-4E9E-9A8B-0B3ECED9A58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0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2593A8-956E-4423-82C5-061548CA304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701444" name="Rectangle 7"/>
          <p:cNvSpPr txBox="1">
            <a:spLocks noGrp="1" noChangeArrowheads="1"/>
          </p:cNvSpPr>
          <p:nvPr/>
        </p:nvSpPr>
        <p:spPr bwMode="auto">
          <a:xfrm>
            <a:off x="3941763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9A4AB3-FBFA-4CC3-A2CF-975DE99D023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70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Income Limitations apply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Student</a:t>
            </a:r>
            <a:r>
              <a:rPr lang="en-US" altLang="en-US" baseline="0" dirty="0">
                <a:cs typeface="Arial" panose="020B0604020202020204" pitchFamily="34" charset="0"/>
              </a:rPr>
              <a:t> Loan interest deduction not available for MFS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baseline="0" dirty="0"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To claim this deduction, you must be legally obligated to pay </a:t>
            </a:r>
          </a:p>
          <a:p>
            <a:pPr marL="274320" lvl="1" eaLnBrk="1" hangingPunct="1">
              <a:buFont typeface="Arial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i.e. - if loan is in child’s name, only child can take deduction (even if parents pay off loan)</a:t>
            </a:r>
          </a:p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1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E18CB2E-4A73-462E-8303-755E4344305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7277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197C54-8FBB-4FC3-BAC4-148F7AD1F3B7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7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27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5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transfers Student Loan Interest deduction to 1040 Line 33</a:t>
            </a:r>
          </a:p>
        </p:txBody>
      </p:sp>
      <p:sp>
        <p:nvSpPr>
          <p:cNvPr id="7034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0A427B8-6D08-491B-A731-B30C5056DDC5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70349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34E70-6467-4365-9C30-D4CDF703B4A7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2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transfers Student Loan Interest deduction to 1040 Line 33</a:t>
            </a:r>
          </a:p>
        </p:txBody>
      </p:sp>
      <p:sp>
        <p:nvSpPr>
          <p:cNvPr id="7055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A214C45-2DEF-4153-9DE0-37E6EF277AC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70554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86187E-C0C0-4C40-B141-8A2B98F764C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57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Always wait until the end of the return to input education expenses to compare Education Credits </a:t>
            </a:r>
            <a:r>
              <a:rPr lang="en-US" altLang="en-US" dirty="0" err="1">
                <a:cs typeface="Arial" panose="020B0604020202020204" pitchFamily="34" charset="0"/>
              </a:rPr>
              <a:t>vs</a:t>
            </a:r>
            <a:r>
              <a:rPr lang="en-US" altLang="en-US" dirty="0">
                <a:cs typeface="Arial" panose="020B0604020202020204" pitchFamily="34" charset="0"/>
              </a:rPr>
              <a:t> Tuition &amp; Fees deduction</a:t>
            </a:r>
          </a:p>
        </p:txBody>
      </p:sp>
      <p:sp>
        <p:nvSpPr>
          <p:cNvPr id="707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1065E99-8EB6-43B5-B365-ACD2A8EF9BD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7075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75A82-3060-43F4-A48C-CE64782F798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89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157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C86890C-4D81-4358-86A6-5AA3436C9277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71578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41396A-0AC5-4A87-BB4C-5B9797C8CA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8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604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0A1F4A2-B796-4DE4-B8B5-25EEDDEA01C5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6048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1BDF70-CAA0-49C8-8E45-EA79CC87C0B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14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055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A214C45-2DEF-4153-9DE0-37E6EF277AC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70554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86187E-C0C0-4C40-B141-8A2B98F764C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1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the Adjustments to Income section of the 1040</a:t>
            </a:r>
          </a:p>
        </p:txBody>
      </p:sp>
      <p:sp>
        <p:nvSpPr>
          <p:cNvPr id="67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AE5DBE8-B14B-4AAA-9B97-771735A18F81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7482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C9A84D-A42A-42F2-99B9-8EBD54172DF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768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862E505-853C-4B57-8D9B-C0BF29D0790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7687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075D48-2448-4035-811D-44199D3C9A9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8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Example of Domestic</a:t>
            </a:r>
            <a:r>
              <a:rPr lang="en-US" altLang="en-US" baseline="0" dirty="0">
                <a:cs typeface="Arial" panose="020B0604020202020204" pitchFamily="34" charset="0"/>
              </a:rPr>
              <a:t> Production activities include gas/oil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7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E7FB085-8BDA-4C4F-927D-311E2B9E22C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7891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0D1F1E-271E-40DC-963A-E719E65D5B9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4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80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C10FB0F-D5C6-48FB-AFED-BB9AF36635DE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809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709DBE-60AE-4C25-BE95-8CB43091DF1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8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83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ABE401-B11C-4993-B74C-E6F1AF5EB4A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8301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9A7CC-F65B-4A8D-9E85-E60FC3282CD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3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BD2397D-E244-4002-81B3-1E1D107E3FF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8506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0A8D5C-6E8E-4A2E-B8C8-F6FE2F1D3897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8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50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 law allows self-employed to get an adjustment to income for ½ of self-employment tax they must pay for Medicare &amp; Social Security.  This is equivalent to the amount that employers pay on behalf of employees</a:t>
            </a:r>
          </a:p>
        </p:txBody>
      </p:sp>
    </p:spTree>
    <p:extLst>
      <p:ext uri="{BB962C8B-B14F-4D97-AF65-F5344CB8AC3E}">
        <p14:creationId xmlns:p14="http://schemas.microsoft.com/office/powerpoint/2010/main" val="352343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C9D0CF1-B9D5-4F86-A271-2A65D576CED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68710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83273E-1DA6-4F1A-8038-0940B1BEA313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8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71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6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Adjustments To Income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Pub 17 Chapter 17-19</a:t>
            </a:r>
          </a:p>
          <a:p>
            <a:r>
              <a:rPr lang="en-US" altLang="en-US" dirty="0"/>
              <a:t>Pub 4012 Tab E</a:t>
            </a:r>
          </a:p>
          <a:p>
            <a:r>
              <a:rPr lang="en-US" altLang="en-US" dirty="0"/>
              <a:t>(Federal 1040-Lines 23-37)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0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Alimony Paid</a:t>
            </a:r>
            <a:endParaRPr lang="en-US" altLang="en-US" sz="240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400" dirty="0"/>
              <a:t> Divorce/Separation agreement required </a:t>
            </a:r>
          </a:p>
          <a:p>
            <a:r>
              <a:rPr lang="en-US" altLang="en-US" sz="3400" dirty="0"/>
              <a:t> Enter as Adjustment to Income</a:t>
            </a:r>
          </a:p>
          <a:p>
            <a:pPr lvl="1"/>
            <a:r>
              <a:rPr lang="en-US" altLang="en-US" sz="3000" dirty="0"/>
              <a:t> Reported on Federal 1040 Line 31</a:t>
            </a:r>
          </a:p>
          <a:p>
            <a:r>
              <a:rPr lang="en-US" altLang="en-US" sz="3400" dirty="0"/>
              <a:t> Must also provide recipient’s SS #</a:t>
            </a:r>
          </a:p>
          <a:p>
            <a:r>
              <a:rPr lang="en-US" altLang="en-US" sz="3400" dirty="0"/>
              <a:t> Recipient must report as income</a:t>
            </a:r>
          </a:p>
          <a:p>
            <a:pPr lvl="1"/>
            <a:r>
              <a:rPr lang="en-US" altLang="en-US" sz="3000" dirty="0"/>
              <a:t> Reported on Federal 1040 Line 11 Alimony Received</a:t>
            </a:r>
          </a:p>
          <a:p>
            <a:endParaRPr lang="en-US" altLang="en-US" dirty="0"/>
          </a:p>
        </p:txBody>
      </p:sp>
      <p:sp>
        <p:nvSpPr>
          <p:cNvPr id="5" name="TextBox 4" descr="NJ Pub Ref"/>
          <p:cNvSpPr txBox="1"/>
          <p:nvPr/>
        </p:nvSpPr>
        <p:spPr>
          <a:xfrm>
            <a:off x="7129774" y="58579"/>
            <a:ext cx="1639359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7408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5676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86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Alimony Paid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Deductions \ Enter Myself \ Adjustments \ Educator Expenses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572000" y="2514600"/>
            <a:ext cx="2514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3352800"/>
            <a:ext cx="163378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Alimony paid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096000" y="33528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2"/>
          </p:cNvCxnSpPr>
          <p:nvPr/>
        </p:nvCxnSpPr>
        <p:spPr bwMode="auto">
          <a:xfrm>
            <a:off x="4834181" y="3537466"/>
            <a:ext cx="1261819" cy="820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800600" y="1752600"/>
            <a:ext cx="197143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Recipient’s SS #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486400" y="2057400"/>
            <a:ext cx="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2710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IRA Contribution Deduction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 Only traditional IRA entered in </a:t>
            </a:r>
            <a:r>
              <a:rPr lang="en-US" altLang="en-US" sz="2600" dirty="0" err="1"/>
              <a:t>TaxSlayer</a:t>
            </a:r>
            <a:r>
              <a:rPr lang="en-US" altLang="en-US" sz="2600" dirty="0"/>
              <a:t> - not Roth, Simple, etc.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 Criteria: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Taxpayer must have earned income 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 Wages, self-employment income,  etc.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 Under 70 ½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 Max amount of contribution is lesser of compensation or $5,500 ($6,500 if age 50 or over)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 If taxpayer and/or spouse have employer retirement plan, deductible amount of contribution is based on filing status &amp; AGI (Tables)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 Can make tax year contribution until 4/15 of following year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228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IRA Contribution Deduction</a:t>
            </a:r>
            <a:endParaRPr lang="en-US" altLang="en-US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 Use IRA </a:t>
            </a:r>
            <a:r>
              <a:rPr lang="en-US" altLang="en-US" dirty="0" err="1"/>
              <a:t>Wkt</a:t>
            </a:r>
            <a:r>
              <a:rPr lang="en-US" altLang="en-US" dirty="0"/>
              <a:t> to enter IRA contributions</a:t>
            </a:r>
          </a:p>
          <a:p>
            <a:r>
              <a:rPr lang="en-US" altLang="en-US" dirty="0"/>
              <a:t> Non-deductible (after-tax) contributions tracked on  Form 8606  (discussed under IRA section)</a:t>
            </a:r>
          </a:p>
          <a:p>
            <a:pPr lvl="1"/>
            <a:r>
              <a:rPr lang="en-US" altLang="en-US" dirty="0"/>
              <a:t> See TaxPrep4Free.org Special Topic document “IRA Non- Deductible Contributions and Deductions”</a:t>
            </a:r>
          </a:p>
          <a:p>
            <a:r>
              <a:rPr lang="en-US" altLang="en-US" dirty="0"/>
              <a:t> Excess contribution:  Amount in excess of limits or contributed after age 70½.   </a:t>
            </a:r>
          </a:p>
          <a:p>
            <a:pPr lvl="1"/>
            <a:r>
              <a:rPr lang="en-US" altLang="en-US" dirty="0"/>
              <a:t> Must withdraw excess before return due or pay 6% penalty</a:t>
            </a:r>
          </a:p>
          <a:p>
            <a:r>
              <a:rPr lang="en-US" altLang="en-US" dirty="0"/>
              <a:t> If taxpayer &gt; 70½, can make contribution to spousal IRA if spouse is under 70½</a:t>
            </a:r>
          </a:p>
          <a:p>
            <a:r>
              <a:rPr lang="en-US" altLang="en-US" dirty="0"/>
              <a:t> If taxpayer makes contribution to IRA, may also get Retirement Savings Credit</a:t>
            </a:r>
          </a:p>
          <a:p>
            <a:pPr lvl="1"/>
            <a:r>
              <a:rPr lang="en-US" altLang="en-US" dirty="0"/>
              <a:t> TaxSlayer brings up Form 8880 for data entry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TextBox 4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76254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210" t="15830" r="6248"/>
          <a:stretch>
            <a:fillRect/>
          </a:stretch>
        </p:blipFill>
        <p:spPr bwMode="auto">
          <a:xfrm>
            <a:off x="676894" y="1579419"/>
            <a:ext cx="7505205" cy="46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4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Contribution to Traditional IRA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Deductions \ Enter Myself \ Adjustments \ IRA Deduction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98224" y="1650670"/>
            <a:ext cx="198426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IRA contribution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038602" y="1894114"/>
            <a:ext cx="685800" cy="3265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2"/>
          </p:cNvCxnSpPr>
          <p:nvPr/>
        </p:nvCxnSpPr>
        <p:spPr bwMode="auto">
          <a:xfrm>
            <a:off x="5582485" y="1835336"/>
            <a:ext cx="456117" cy="2220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10" idx="3"/>
          </p:cNvCxnSpPr>
          <p:nvPr/>
        </p:nvCxnSpPr>
        <p:spPr bwMode="auto">
          <a:xfrm>
            <a:off x="5582485" y="1835336"/>
            <a:ext cx="818315" cy="11364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62400" y="5334000"/>
            <a:ext cx="398057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Must indicate if taxpayer &amp; spouse</a:t>
            </a:r>
          </a:p>
          <a:p>
            <a:r>
              <a:rPr lang="en-US" b="1" dirty="0"/>
              <a:t>have a retirement plan</a:t>
            </a:r>
          </a:p>
        </p:txBody>
      </p:sp>
      <p:cxnSp>
        <p:nvCxnSpPr>
          <p:cNvPr id="18" name="Straight Arrow Connector 17"/>
          <p:cNvCxnSpPr>
            <a:stCxn id="17" idx="1"/>
            <a:endCxn id="26" idx="6"/>
          </p:cNvCxnSpPr>
          <p:nvPr/>
        </p:nvCxnSpPr>
        <p:spPr bwMode="auto">
          <a:xfrm flipH="1">
            <a:off x="2819400" y="5657166"/>
            <a:ext cx="1143000" cy="4007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2895600" y="5257800"/>
            <a:ext cx="1066800" cy="3231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85800" y="5105400"/>
            <a:ext cx="2209800" cy="3265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685800" y="5867400"/>
            <a:ext cx="2133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270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IRA Deduction Worksheet (Page 1)</a:t>
            </a:r>
            <a:endParaRPr lang="en-US" altLang="en-US" sz="2800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934200" y="4038600"/>
            <a:ext cx="609600" cy="47069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733800"/>
            <a:ext cx="44958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TS calculates deductible portion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of IRA contributions; transfers to 1040 Line 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953000"/>
            <a:ext cx="4275138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Nondeductible contributions tracked 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on Form 8606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934200" y="4800600"/>
            <a:ext cx="609600" cy="42148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3200400"/>
            <a:ext cx="448494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Enter current tax year IRA contribution</a:t>
            </a: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934200" y="3276600"/>
            <a:ext cx="609600" cy="5199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676400"/>
            <a:ext cx="29718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TS calculates maximum 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allowable contribution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934200" y="1676400"/>
            <a:ext cx="609600" cy="51990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019800" y="1981200"/>
            <a:ext cx="838200" cy="7620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endCxn id="16" idx="2"/>
          </p:cNvCxnSpPr>
          <p:nvPr/>
        </p:nvCxnSpPr>
        <p:spPr bwMode="auto">
          <a:xfrm>
            <a:off x="5791200" y="3505200"/>
            <a:ext cx="1143000" cy="313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endCxn id="11" idx="2"/>
          </p:cNvCxnSpPr>
          <p:nvPr/>
        </p:nvCxnSpPr>
        <p:spPr bwMode="auto">
          <a:xfrm>
            <a:off x="5791200" y="4267200"/>
            <a:ext cx="1143000" cy="67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endCxn id="13" idx="2"/>
          </p:cNvCxnSpPr>
          <p:nvPr/>
        </p:nvCxnSpPr>
        <p:spPr bwMode="auto">
          <a:xfrm flipV="1">
            <a:off x="5638800" y="5011341"/>
            <a:ext cx="1295400" cy="17026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1" name="Picture 20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5974" t="5893" r="27420"/>
          <a:stretch>
            <a:fillRect/>
          </a:stretch>
        </p:blipFill>
        <p:spPr bwMode="auto">
          <a:xfrm>
            <a:off x="641268" y="1579419"/>
            <a:ext cx="7243948" cy="46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9578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68" y="1555669"/>
            <a:ext cx="7315200" cy="448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23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IRA Deduction Worksheet (Page 2)</a:t>
            </a:r>
            <a:endParaRPr lang="en-US" altLang="en-US" sz="2800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948548" y="5308269"/>
            <a:ext cx="609600" cy="2698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759" y="5051961"/>
            <a:ext cx="44958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TS calculates deductible portion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of IRA contributions; transfers to 1040 Line 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705" y="6069280"/>
            <a:ext cx="574172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Nondeductible contributions tracked on Form 8606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5949538" y="5735782"/>
            <a:ext cx="572984" cy="24938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301" y="4387932"/>
            <a:ext cx="394633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Current tax year IRA contribution</a:t>
            </a:r>
          </a:p>
        </p:txBody>
      </p:sp>
      <p:sp>
        <p:nvSpPr>
          <p:cNvPr id="24" name="TextBox 23" descr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/>
              <a:t>(cont’d)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5533901" y="4773881"/>
            <a:ext cx="475013" cy="5581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9" idx="3"/>
            <a:endCxn id="13" idx="2"/>
          </p:cNvCxnSpPr>
          <p:nvPr/>
        </p:nvCxnSpPr>
        <p:spPr bwMode="auto">
          <a:xfrm>
            <a:off x="5185559" y="5513626"/>
            <a:ext cx="763979" cy="3468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1" name="Picture 20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843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1352"/>
          <a:stretch>
            <a:fillRect/>
          </a:stretch>
        </p:blipFill>
        <p:spPr bwMode="auto">
          <a:xfrm>
            <a:off x="629393" y="1531917"/>
            <a:ext cx="7089568" cy="42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8371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- Deductible IRA Contribution – 1040 Line 32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986649" y="4334494"/>
            <a:ext cx="838200" cy="30776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123209" y="4354285"/>
            <a:ext cx="330134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Deductible IRA contribution</a:t>
            </a:r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 bwMode="auto">
          <a:xfrm flipV="1">
            <a:off x="6460177" y="4488379"/>
            <a:ext cx="526472" cy="5987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937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18" y="1600200"/>
            <a:ext cx="697081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8371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Form 8606 – Nondeductible IRA Contribution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923314" y="3515098"/>
            <a:ext cx="558141" cy="2256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541319" y="3558639"/>
            <a:ext cx="368135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Nondeductible IRA contribution</a:t>
            </a:r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 bwMode="auto">
          <a:xfrm flipV="1">
            <a:off x="6210796" y="3627913"/>
            <a:ext cx="712518" cy="1009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7547" y="2030680"/>
            <a:ext cx="547452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Form 8606 tracks cost basis of IRA; Used to</a:t>
            </a:r>
          </a:p>
          <a:p>
            <a:r>
              <a:rPr lang="en-US" b="1" dirty="0"/>
              <a:t>determine taxable amount of future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3813220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Student Loan Interest Deduction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00200"/>
            <a:ext cx="8237517" cy="4724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 Interest paid on a qualified student loan</a:t>
            </a:r>
          </a:p>
          <a:p>
            <a:r>
              <a:rPr lang="en-US" altLang="en-US" sz="2800" dirty="0"/>
              <a:t> Eligible expenses:  tuition, room &amp; board, books </a:t>
            </a:r>
          </a:p>
          <a:p>
            <a:r>
              <a:rPr lang="en-US" altLang="en-US" sz="2800" dirty="0"/>
              <a:t> Expenses &amp; loan for taxpayer, spouse or dependents enrolled at least ½ time in degree program</a:t>
            </a:r>
          </a:p>
          <a:p>
            <a:r>
              <a:rPr lang="en-US" altLang="en-US" sz="2800" dirty="0"/>
              <a:t> Cannot be claimed if taxpayer can be claimed as dependent by someone else</a:t>
            </a:r>
          </a:p>
          <a:p>
            <a:r>
              <a:rPr lang="en-US" altLang="en-US" sz="2800" dirty="0"/>
              <a:t> Loan cannot be from relative</a:t>
            </a:r>
          </a:p>
          <a:p>
            <a:r>
              <a:rPr lang="en-US" altLang="en-US" sz="2800" dirty="0"/>
              <a:t> Maximum benefit is $2,500, depending on AGI, filing status (TaxSlayer computes)</a:t>
            </a:r>
          </a:p>
        </p:txBody>
      </p:sp>
      <p:sp>
        <p:nvSpPr>
          <p:cNvPr id="5" name="TextBox 4" descr="NJ Pub Ref"/>
          <p:cNvSpPr txBox="1"/>
          <p:nvPr/>
        </p:nvSpPr>
        <p:spPr>
          <a:xfrm>
            <a:off x="7163437" y="58579"/>
            <a:ext cx="1605696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J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16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 </a:t>
            </a:r>
            <a:r>
              <a:rPr lang="en-US" altLang="en-US" sz="3600" u="sng" dirty="0"/>
              <a:t>Adjustments</a:t>
            </a:r>
            <a:r>
              <a:rPr lang="en-US" altLang="en-US" sz="3600" b="1" dirty="0"/>
              <a:t>:</a:t>
            </a:r>
            <a:r>
              <a:rPr lang="en-US" altLang="en-US" sz="3600" dirty="0"/>
              <a:t>  dollar-for-dollar subtractions from income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dirty="0"/>
              <a:t>                       </a:t>
            </a:r>
            <a:r>
              <a:rPr lang="en-US" altLang="en-US" sz="3600" b="1" dirty="0"/>
              <a:t>Total Income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/>
              <a:t>                   </a:t>
            </a:r>
            <a:r>
              <a:rPr lang="en-US" altLang="en-US" sz="3600" b="1" u="sng" dirty="0"/>
              <a:t>less  Adjustments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600" b="1" dirty="0"/>
              <a:t>           Adjusted Gross Income (AGI)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2227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 - Student Loan Interest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Deductions \ Enter Myself \ Adjustments \ Student Loan Interest Deduction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562600" y="35814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600200"/>
            <a:ext cx="7750629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68" y="1591293"/>
            <a:ext cx="7564581" cy="437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014852" y="2986644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522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93" y="1567542"/>
            <a:ext cx="7445828" cy="43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  Student Loan Interest – 1040 Line 33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422077" y="4912426"/>
            <a:ext cx="641267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4461" y="4953000"/>
            <a:ext cx="371697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Student loan interest deduction</a:t>
            </a:r>
          </a:p>
        </p:txBody>
      </p:sp>
      <p:cxnSp>
        <p:nvCxnSpPr>
          <p:cNvPr id="17" name="Straight Arrow Connector 16"/>
          <p:cNvCxnSpPr>
            <a:stCxn id="10" idx="3"/>
            <a:endCxn id="7" idx="2"/>
          </p:cNvCxnSpPr>
          <p:nvPr/>
        </p:nvCxnSpPr>
        <p:spPr bwMode="auto">
          <a:xfrm>
            <a:off x="6911438" y="5137666"/>
            <a:ext cx="510639" cy="336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Picture 10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1592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Tuition &amp; Fees Deduction - Reported on Form 1098-T (covered in Education Expenses module)</a:t>
            </a:r>
          </a:p>
        </p:txBody>
      </p:sp>
      <p:sp>
        <p:nvSpPr>
          <p:cNvPr id="27545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95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Tuition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 Fees, books, supplies, equipment only qualified if must be paid to institution as a condition of enrollment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Covers taxpayer, spouse or dependent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Maximum deduction $4,000, depending on AGI/filing status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Cannot also take Education Credit(s) for same expenses, so compare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 Unless Taxpayer has high income, education credit is more beneficial than Tuition &amp; Fees deduction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NOTE:  Data on Form 1098-T does not necessarily provide full out-of-pocket tuition paid by taxpayer.  Ask what they paid.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597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305800" cy="1143000"/>
          </a:xfrm>
        </p:spPr>
        <p:txBody>
          <a:bodyPr/>
          <a:lstStyle/>
          <a:p>
            <a:r>
              <a:rPr lang="en-US" altLang="en-US" dirty="0"/>
              <a:t>Return of Jury Duty Pay to Employer</a:t>
            </a:r>
          </a:p>
        </p:txBody>
      </p:sp>
      <p:sp>
        <p:nvSpPr>
          <p:cNvPr id="71475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95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 Some companies pay employees normal pay while on jury duty &amp; then require reimburse- </a:t>
            </a:r>
            <a:r>
              <a:rPr lang="en-US" altLang="en-US" dirty="0" err="1"/>
              <a:t>ment</a:t>
            </a:r>
            <a:r>
              <a:rPr lang="en-US" altLang="en-US" dirty="0"/>
              <a:t> of actual jury duty pay to company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In this situation: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dirty="0"/>
              <a:t>Employees’ normal pay during jury duty included in Wages on 1040 Line 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Actual jury duty pay included as 1040 Line 21 Other Income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If you returned jury duty pay to your employer, enter amount on 1040 Line 35 as Adjustment to Income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12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11630"/>
            <a:ext cx="7837170" cy="42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 – Jury Duty Pay Returned to Employer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Deductions \ Enter Myself \ Adjustments \ </a:t>
            </a:r>
            <a:r>
              <a:rPr lang="en-US" sz="2400" dirty="0">
                <a:solidFill>
                  <a:srgbClr val="0070C0"/>
                </a:solidFill>
              </a:rPr>
              <a:t>Other Adjustments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5704" y="2921330"/>
            <a:ext cx="1140031" cy="4987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651319" y="2979371"/>
            <a:ext cx="594360" cy="41148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110" y="3874770"/>
            <a:ext cx="309571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Description of  adjustment</a:t>
            </a:r>
          </a:p>
          <a:p>
            <a:r>
              <a:rPr lang="en-US" b="1" dirty="0"/>
              <a:t>(from drop-down menu)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651760" y="3589020"/>
            <a:ext cx="278130" cy="2971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02531" y="3912622"/>
            <a:ext cx="268535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Jury duty pay returned</a:t>
            </a:r>
          </a:p>
          <a:p>
            <a:r>
              <a:rPr lang="en-US" b="1" dirty="0"/>
              <a:t> to employer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973288" y="3443844"/>
            <a:ext cx="7571" cy="4656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150204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5449"/>
          <a:stretch>
            <a:fillRect/>
          </a:stretch>
        </p:blipFill>
        <p:spPr bwMode="auto">
          <a:xfrm>
            <a:off x="665017" y="1567543"/>
            <a:ext cx="7398327" cy="437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  Jury Duty Pay Returned to Employer – 1040 Line 36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296393" y="5593277"/>
            <a:ext cx="1116282" cy="3443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331" y="4953000"/>
            <a:ext cx="402573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Jury duty pay returned to employer</a:t>
            </a:r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 bwMode="auto">
          <a:xfrm>
            <a:off x="4934198" y="5322332"/>
            <a:ext cx="397823" cy="3421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14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- Adjustments to Income on 1040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t="1751"/>
          <a:stretch>
            <a:fillRect/>
          </a:stretch>
        </p:blipFill>
        <p:spPr bwMode="auto">
          <a:xfrm>
            <a:off x="641267" y="1567543"/>
            <a:ext cx="7422077" cy="40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249885" y="1561605"/>
            <a:ext cx="849086" cy="3265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356763" y="5337959"/>
            <a:ext cx="685800" cy="3265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356764" y="5070764"/>
            <a:ext cx="685800" cy="3087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8260" y="1484416"/>
            <a:ext cx="157941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Total income</a:t>
            </a:r>
          </a:p>
        </p:txBody>
      </p:sp>
      <p:cxnSp>
        <p:nvCxnSpPr>
          <p:cNvPr id="13" name="Straight Arrow Connector 12"/>
          <p:cNvCxnSpPr>
            <a:stCxn id="12" idx="3"/>
            <a:endCxn id="9" idx="2"/>
          </p:cNvCxnSpPr>
          <p:nvPr/>
        </p:nvCxnSpPr>
        <p:spPr bwMode="auto">
          <a:xfrm>
            <a:off x="6507678" y="1669082"/>
            <a:ext cx="742207" cy="558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endCxn id="11" idx="0"/>
          </p:cNvCxnSpPr>
          <p:nvPr/>
        </p:nvCxnSpPr>
        <p:spPr bwMode="auto">
          <a:xfrm flipH="1">
            <a:off x="7699664" y="4778944"/>
            <a:ext cx="16087" cy="2918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23315" y="4453247"/>
            <a:ext cx="158248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Adjustments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0716" y="5581403"/>
            <a:ext cx="33650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Adjusted gross income (AGI)</a:t>
            </a: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 flipV="1">
            <a:off x="6725740" y="5569527"/>
            <a:ext cx="589460" cy="19654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10631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Adjustments To Income </a:t>
            </a:r>
            <a:br>
              <a:rPr lang="en-US" altLang="en-US"/>
            </a:br>
            <a:r>
              <a:rPr lang="en-US" altLang="en-US"/>
              <a:t>In Scope</a:t>
            </a:r>
          </a:p>
        </p:txBody>
      </p:sp>
      <p:sp>
        <p:nvSpPr>
          <p:cNvPr id="675844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800600"/>
          </a:xfrm>
        </p:spPr>
        <p:txBody>
          <a:bodyPr>
            <a:normAutofit fontScale="92500"/>
          </a:bodyPr>
          <a:lstStyle/>
          <a:p>
            <a:r>
              <a:rPr lang="en-US" altLang="en-US" sz="3000" dirty="0"/>
              <a:t> Educator expenses </a:t>
            </a:r>
          </a:p>
          <a:p>
            <a:r>
              <a:rPr lang="en-US" altLang="en-US" sz="3000" dirty="0"/>
              <a:t> Health savings account (HSA)(special certification)</a:t>
            </a:r>
          </a:p>
          <a:p>
            <a:r>
              <a:rPr lang="en-US" altLang="en-US" sz="3000" dirty="0"/>
              <a:t> Deductible part of self-employment tax</a:t>
            </a:r>
          </a:p>
          <a:p>
            <a:r>
              <a:rPr lang="en-US" altLang="en-US" sz="3000" dirty="0"/>
              <a:t> Penalty on early withdrawal of savings</a:t>
            </a:r>
          </a:p>
          <a:p>
            <a:r>
              <a:rPr lang="en-US" altLang="en-US" sz="3000" dirty="0"/>
              <a:t> Alimony paid</a:t>
            </a:r>
          </a:p>
          <a:p>
            <a:r>
              <a:rPr lang="en-US" altLang="en-US" sz="3000" dirty="0"/>
              <a:t> IRA deduction</a:t>
            </a:r>
          </a:p>
          <a:p>
            <a:r>
              <a:rPr lang="en-US" altLang="en-US" sz="3000" dirty="0"/>
              <a:t> Student loan interest deduction</a:t>
            </a:r>
          </a:p>
          <a:p>
            <a:r>
              <a:rPr lang="en-US" altLang="en-US" sz="3000" dirty="0"/>
              <a:t> Tuition &amp; fees</a:t>
            </a:r>
          </a:p>
          <a:p>
            <a:r>
              <a:rPr lang="en-US" altLang="en-US" sz="3000" dirty="0"/>
              <a:t> Return of jury duty pay to employer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209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Adjustments To Income </a:t>
            </a:r>
            <a:br>
              <a:rPr lang="en-US" altLang="en-US" dirty="0"/>
            </a:br>
            <a:r>
              <a:rPr lang="en-US" altLang="en-US" dirty="0">
                <a:solidFill>
                  <a:srgbClr val="FF0000"/>
                </a:solidFill>
              </a:rPr>
              <a:t>Out of Scope</a:t>
            </a:r>
          </a:p>
        </p:txBody>
      </p:sp>
      <p:sp>
        <p:nvSpPr>
          <p:cNvPr id="677892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400" dirty="0"/>
              <a:t> Certain business expenses (1040 Line 24)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Moving expenses (1040 Line 26)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Self-employed SEP, SIMPLE &amp; qualified plans (1040 Line 28)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Self-employed health insurance (1040 Line 29)</a:t>
            </a:r>
          </a:p>
          <a:p>
            <a:pPr>
              <a:lnSpc>
                <a:spcPct val="90000"/>
              </a:lnSpc>
            </a:pPr>
            <a:r>
              <a:rPr lang="en-US" altLang="en-US" sz="3400" dirty="0"/>
              <a:t> Domestic production activities and other miscellaneous deductions (1040 Line 35)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dirty="0"/>
          </a:p>
          <a:p>
            <a:endParaRPr lang="en-US" altLang="en-US" sz="3000" dirty="0"/>
          </a:p>
        </p:txBody>
      </p:sp>
      <p:pic>
        <p:nvPicPr>
          <p:cNvPr id="677893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765704"/>
            <a:ext cx="605895" cy="60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12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Educator Expenses</a:t>
            </a:r>
          </a:p>
        </p:txBody>
      </p:sp>
      <p:sp>
        <p:nvSpPr>
          <p:cNvPr id="67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Teachers/Instructors grades K - 12</a:t>
            </a:r>
          </a:p>
          <a:p>
            <a:r>
              <a:rPr lang="en-US" altLang="en-US" dirty="0"/>
              <a:t> Unreimbursed classroom expenses</a:t>
            </a:r>
          </a:p>
          <a:p>
            <a:r>
              <a:rPr lang="en-US" altLang="en-US" dirty="0"/>
              <a:t> Must work 900 hours in school year</a:t>
            </a:r>
          </a:p>
          <a:p>
            <a:r>
              <a:rPr lang="en-US" altLang="en-US" dirty="0"/>
              <a:t> Maximum adjustment $250</a:t>
            </a:r>
          </a:p>
          <a:p>
            <a:pPr lvl="1"/>
            <a:r>
              <a:rPr lang="en-US" altLang="en-US" dirty="0"/>
              <a:t> Enter in Federal section \ Deductions \ Enter Myself \ Adjustments \ Educator Expenses</a:t>
            </a:r>
          </a:p>
          <a:p>
            <a:pPr lvl="1"/>
            <a:r>
              <a:rPr lang="en-US" altLang="en-US" dirty="0"/>
              <a:t> If expenses &gt; $250, enter excess on </a:t>
            </a:r>
            <a:r>
              <a:rPr lang="en-US" altLang="en-US" dirty="0" err="1"/>
              <a:t>Sch</a:t>
            </a:r>
            <a:r>
              <a:rPr lang="en-US" altLang="en-US" dirty="0"/>
              <a:t> A Line 21 Unreimbursed Employee Expenses</a:t>
            </a:r>
          </a:p>
          <a:p>
            <a:pPr lvl="1">
              <a:buNone/>
            </a:pPr>
            <a:endParaRPr lang="en-US" altLang="en-US" dirty="0"/>
          </a:p>
        </p:txBody>
      </p:sp>
      <p:sp>
        <p:nvSpPr>
          <p:cNvPr id="5" name="TextBox 4" descr="NJ Pub Ref"/>
          <p:cNvSpPr txBox="1"/>
          <p:nvPr/>
        </p:nvSpPr>
        <p:spPr>
          <a:xfrm>
            <a:off x="6795515" y="58579"/>
            <a:ext cx="1973618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/>
              <a:t>Pub 4012 Page E-3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10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- Educator Expenses</a:t>
            </a:r>
            <a:br>
              <a:rPr lang="en-US" altLang="en-US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Deductions \ Enter Myself \ Adjustments \ Educator Expenses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264234" y="3509158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92" y="1555668"/>
            <a:ext cx="7956468" cy="43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81350" y="3313215"/>
            <a:ext cx="23006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Educator expenses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287985" y="3532909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 bwMode="auto">
          <a:xfrm>
            <a:off x="5981980" y="3497881"/>
            <a:ext cx="359443" cy="11221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076423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Deductible Part of Self-Employment Tax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Applies to self-employed who reported income on Schedule C</a:t>
            </a:r>
          </a:p>
          <a:p>
            <a:r>
              <a:rPr lang="en-US" altLang="en-US" dirty="0"/>
              <a:t> TaxSlayer automatically calculates SS &amp; Medicare Tax that must be paid by taxpayer on Schedule SE</a:t>
            </a:r>
          </a:p>
          <a:p>
            <a:r>
              <a:rPr lang="en-US" altLang="en-US" dirty="0"/>
              <a:t> ½ of tax from Schedule SE automatically goes to Form 1040 Line 27 in TaxSlayer as an income adjustment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316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Penalty on Early Withdrawal of Savings</a:t>
            </a:r>
          </a:p>
        </p:txBody>
      </p:sp>
      <p:sp>
        <p:nvSpPr>
          <p:cNvPr id="150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 Early Withdrawal Penalty occurs when funds are withdrawn from CDs before maturity</a:t>
            </a:r>
          </a:p>
          <a:p>
            <a:pPr lvl="1">
              <a:defRPr/>
            </a:pPr>
            <a:r>
              <a:rPr lang="en-US" sz="3200" dirty="0"/>
              <a:t> Reported in Box 2 of 1099-INT or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3200" dirty="0"/>
              <a:t>    Box 3 of 1099-OID</a:t>
            </a:r>
          </a:p>
          <a:p>
            <a:pPr lvl="1">
              <a:defRPr/>
            </a:pPr>
            <a:r>
              <a:rPr lang="en-US" sz="3200" dirty="0"/>
              <a:t> In TaxSlayer, penalty automatically carries to 1040 Line 30  from 1099-INT or 1099 OID entry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5255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5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4.2|18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8|8.3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8|6"/>
</p:tagLst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0</TotalTime>
  <Words>1533</Words>
  <Application>Microsoft Office PowerPoint</Application>
  <PresentationFormat>On-screen Show (4:3)</PresentationFormat>
  <Paragraphs>288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Verdana</vt:lpstr>
      <vt:lpstr>Wingdings</vt:lpstr>
      <vt:lpstr>NJ Template 06</vt:lpstr>
      <vt:lpstr>Adjustments To Income</vt:lpstr>
      <vt:lpstr>Definitions</vt:lpstr>
      <vt:lpstr>TS - Adjustments to Income on 1040</vt:lpstr>
      <vt:lpstr>Adjustments To Income  In Scope</vt:lpstr>
      <vt:lpstr>Adjustments To Income  Out of Scope</vt:lpstr>
      <vt:lpstr>Educator Expenses</vt:lpstr>
      <vt:lpstr>TS - Educator Expenses Federal section \ Deductions \ Enter Myself \ Adjustments \ Educator Expenses</vt:lpstr>
      <vt:lpstr>Deductible Part of Self-Employment Tax</vt:lpstr>
      <vt:lpstr>Penalty on Early Withdrawal of Savings</vt:lpstr>
      <vt:lpstr>Alimony Paid</vt:lpstr>
      <vt:lpstr>TS – Alimony Paid Federal section \ Deductions \ Enter Myself \ Adjustments \ Educator Expenses</vt:lpstr>
      <vt:lpstr>IRA Contribution Deduction</vt:lpstr>
      <vt:lpstr>IRA Contribution Deduction</vt:lpstr>
      <vt:lpstr>TS – Contribution to Traditional IRA Federal Section \ Deductions \ Enter Myself \ Adjustments \ IRA Deduction  </vt:lpstr>
      <vt:lpstr>TS – IRA Deduction Worksheet (Page 1)</vt:lpstr>
      <vt:lpstr>TS – IRA Deduction Worksheet (Page 2)</vt:lpstr>
      <vt:lpstr>TS - Deductible IRA Contribution – 1040 Line 32</vt:lpstr>
      <vt:lpstr>TS – Form 8606 – Nondeductible IRA Contribution</vt:lpstr>
      <vt:lpstr>Student Loan Interest Deduction</vt:lpstr>
      <vt:lpstr>TS - Student Loan Interest Federal Section \ Deductions \ Enter Myself \ Adjustments \ Student Loan Interest Deduction</vt:lpstr>
      <vt:lpstr>TS  Student Loan Interest – 1040 Line 33</vt:lpstr>
      <vt:lpstr>Tuition &amp; Fees Deduction - Reported on Form 1098-T (covered in Education Expenses module)</vt:lpstr>
      <vt:lpstr>Return of Jury Duty Pay to Employer</vt:lpstr>
      <vt:lpstr>TS – Jury Duty Pay Returned to Employer Federal section \ Deductions \ Enter Myself \ Adjustments \ Other Adjustments </vt:lpstr>
      <vt:lpstr>TS  Jury Duty Pay Returned to Employer – 1040 Line 36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3</cp:revision>
  <cp:lastPrinted>2012-10-15T20:27:10Z</cp:lastPrinted>
  <dcterms:created xsi:type="dcterms:W3CDTF">2014-10-17T16:41:52Z</dcterms:created>
  <dcterms:modified xsi:type="dcterms:W3CDTF">2016-12-12T20:57:48Z</dcterms:modified>
</cp:coreProperties>
</file>